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309" r:id="rId3"/>
    <p:sldId id="303" r:id="rId4"/>
    <p:sldId id="267" r:id="rId5"/>
    <p:sldId id="268" r:id="rId6"/>
    <p:sldId id="258" r:id="rId7"/>
    <p:sldId id="289" r:id="rId8"/>
    <p:sldId id="270" r:id="rId9"/>
    <p:sldId id="290" r:id="rId10"/>
    <p:sldId id="288" r:id="rId11"/>
    <p:sldId id="304" r:id="rId12"/>
    <p:sldId id="305" r:id="rId13"/>
    <p:sldId id="291" r:id="rId14"/>
    <p:sldId id="265" r:id="rId15"/>
    <p:sldId id="273" r:id="rId16"/>
    <p:sldId id="300" r:id="rId17"/>
    <p:sldId id="301" r:id="rId18"/>
    <p:sldId id="306" r:id="rId19"/>
    <p:sldId id="293" r:id="rId20"/>
    <p:sldId id="307" r:id="rId21"/>
    <p:sldId id="275" r:id="rId22"/>
    <p:sldId id="297" r:id="rId23"/>
    <p:sldId id="294" r:id="rId24"/>
    <p:sldId id="302" r:id="rId25"/>
    <p:sldId id="299" r:id="rId26"/>
    <p:sldId id="312" r:id="rId27"/>
    <p:sldId id="295" r:id="rId28"/>
    <p:sldId id="311" r:id="rId29"/>
    <p:sldId id="283" r:id="rId30"/>
    <p:sldId id="284" r:id="rId31"/>
    <p:sldId id="296" r:id="rId32"/>
    <p:sldId id="280" r:id="rId33"/>
    <p:sldId id="287" r:id="rId34"/>
    <p:sldId id="310" r:id="rId3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18" autoAdjust="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022B10D-95D6-4347-BC18-120EE143F143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9C1917A-CF2B-4059-B40A-BACF776D26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5419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Пятый год ЕГЭ проводится в штатном режиме. И в этой связи 2013 год можно назвать юбилейным. Республика Татарстан – одна из субъектов Российской Федерации (вместе с Республикой Башкортостан, Краснодарским краем, Ростовской, Свердловской областями) с  количеством участников ЕГЭ более 20 тысяч человек.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Для проведения ЕГЭ в основные сроки с 27 мая по 20 июня были подготовлены 110 пунктов проведения экзаменов на базе школ.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В качестве должностных лиц  привлекались более семи тысяч работников вузов, ссузов и школ.</a:t>
            </a:r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E5B922-5E1A-46DF-B7ED-859A5897D046}" type="slidenum">
              <a:rPr lang="ru-RU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10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1917A-CF2B-4059-B40A-BACF776D267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4721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1917A-CF2B-4059-B40A-BACF776D2670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895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9B41F-BBDB-4760-BA43-81AA0EB1F6E8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C7C21-9BDE-4F73-BBB5-58C9EC13B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747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CFFCF-4AC3-4758-917D-FB04803A796C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15316-5F7E-40C8-9B83-DACCB2E9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872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D884E-808A-4682-9433-98DB89D862AB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E793C-9F12-4BC8-A2E8-50B1E76CD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1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D8B02-8E3D-4111-8027-FC04C1E550B3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39BB7-846A-435C-92C6-989703846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851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CC487-96CD-44A8-9295-9BA867442BCA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B3987-F5D3-4806-BC98-271F58012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648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759E6-2874-443A-8E81-0CC8B25476EA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D227C-E8C9-4201-9539-2AA02E740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3615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B57B2-A881-464C-8911-5E08946AE86D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179B3-B14A-44DB-96DA-3F6BB6AA4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935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05AA9-4472-4056-AD98-262DE7630908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6F52-D664-43C2-B422-19294614E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216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7C292-77E0-4DCD-8E2E-438D9AA99B1C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80D95-66E6-486D-98AF-F809FE02C6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520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CDF21-C383-4989-A19E-01B0EB1C65B0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48C64-41D8-47D3-938D-B1916BA9D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3792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3953A-4C8D-4C11-AB21-4203E4147E68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271FC-C85C-42CB-950F-567A67B31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097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alphaModFix amt="3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457DFB-ACAF-46B3-8BDF-2F71685374F2}" type="datetimeFigureOut">
              <a:rPr lang="ru-RU"/>
              <a:pPr>
                <a:defRPr/>
              </a:pPr>
              <a:t>20.08.2014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94009B2-7A9B-4B30-8D78-39BBFEFE8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2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Microsoft_Office_Excel_97-20035.xls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4788024" y="5517232"/>
            <a:ext cx="42142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Шаймарданова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Алия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Мингалеевна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координатор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ЕГЭ 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Кукморском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276872"/>
            <a:ext cx="7643866" cy="175432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342900" algn="ctr" eaLnBrk="1" hangingPunct="1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 eaLnBrk="1" hangingPunct="1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ЕГЭ  2014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708275"/>
            <a:ext cx="32766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рямоугольник 3"/>
          <p:cNvSpPr>
            <a:spLocks noChangeArrowheads="1"/>
          </p:cNvSpPr>
          <p:nvPr/>
        </p:nvSpPr>
        <p:spPr bwMode="auto">
          <a:xfrm>
            <a:off x="468313" y="188913"/>
            <a:ext cx="8351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ЕГЭ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79388" y="1196752"/>
            <a:ext cx="8640762" cy="470898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1835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2014 году государственная (итоговая) аттестация  в районе проводилась  по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000" b="1" dirty="0" smtClean="0">
                <a:solidFill>
                  <a:srgbClr val="1835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общеобразовательным предметам. 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пункта проведения экзаменов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организаторы ЕГЭ, ЕРЭ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уполномоченных представителей ГЭК РТ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общественных наблюдателя района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федеральных общественных наблюдателей  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экспертов района, которые вошли в состав предметных комиссий 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1289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человеко-экзаменов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4767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68960"/>
            <a:ext cx="44767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Прямоугольник 3"/>
          <p:cNvSpPr>
            <a:spLocks noChangeArrowheads="1"/>
          </p:cNvSpPr>
          <p:nvPr/>
        </p:nvSpPr>
        <p:spPr bwMode="auto">
          <a:xfrm>
            <a:off x="3635896" y="3284984"/>
            <a:ext cx="1564183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800" b="1" dirty="0">
                <a:solidFill>
                  <a:srgbClr val="002060"/>
                </a:solidFill>
              </a:rPr>
              <a:t>Ресурсы ЕГЭ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394221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Категории участников ЕГЭ на этапе проведения ЕГЭ в основные сроки</a:t>
            </a:r>
          </a:p>
        </p:txBody>
      </p:sp>
      <p:graphicFrame>
        <p:nvGraphicFramePr>
          <p:cNvPr id="7171" name="Диаграмма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07534270"/>
              </p:ext>
            </p:extLst>
          </p:nvPr>
        </p:nvGraphicFramePr>
        <p:xfrm>
          <a:off x="0" y="714375"/>
          <a:ext cx="5436096" cy="3794745"/>
        </p:xfrm>
        <a:graphic>
          <a:graphicData uri="http://schemas.openxmlformats.org/presentationml/2006/ole">
            <p:oleObj spid="_x0000_s7187" r:id="rId3" imgW="4572396" imgH="3286029" progId="Excel.Sheet.8">
              <p:embed/>
            </p:oleObj>
          </a:graphicData>
        </a:graphic>
      </p:graphicFrame>
      <p:graphicFrame>
        <p:nvGraphicFramePr>
          <p:cNvPr id="7172" name="Objec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989514430"/>
              </p:ext>
            </p:extLst>
          </p:nvPr>
        </p:nvGraphicFramePr>
        <p:xfrm>
          <a:off x="3779912" y="3068960"/>
          <a:ext cx="5221213" cy="3646165"/>
        </p:xfrm>
        <a:graphic>
          <a:graphicData uri="http://schemas.openxmlformats.org/presentationml/2006/ole">
            <p:oleObj spid="_x0000_s7188" r:id="rId4" imgW="4718713" imgH="3286029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500042"/>
            <a:ext cx="621510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Предпочтения выпускников в отношении выбора предметов, %</a:t>
            </a:r>
          </a:p>
        </p:txBody>
      </p:sp>
      <p:graphicFrame>
        <p:nvGraphicFramePr>
          <p:cNvPr id="8195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76836818"/>
              </p:ext>
            </p:extLst>
          </p:nvPr>
        </p:nvGraphicFramePr>
        <p:xfrm>
          <a:off x="323528" y="1556792"/>
          <a:ext cx="8496944" cy="4968552"/>
        </p:xfrm>
        <a:graphic>
          <a:graphicData uri="http://schemas.openxmlformats.org/presentationml/2006/ole">
            <p:oleObj spid="_x0000_s8203" r:id="rId3" imgW="5840474" imgH="2725148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  <a:ln>
            <a:miter lim="800000"/>
            <a:headEnd/>
            <a:tailEnd/>
          </a:ln>
          <a:extLst/>
        </p:spPr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Мероприятия направленные на повышение результативности ЕГЭ</a:t>
            </a: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285750" y="1195388"/>
            <a:ext cx="8643938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в общеобразовательных учреждениях определены целевые ориентиры по подготовке к ЕГЭ исходя из районных;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проведены диагностические тестирования по всем предметам  по материалам ФИПИ (совместно с ГУ «РЦМКО»). В ходе тестирования отрабатывались технологии проведения ЕГЭ, заполнения бланков, выявлялись основные ошибки при выполнении работы, давались рекомендации специалистов РЦМКО РТ;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велась своевременное информирование ОУ,  учащихся и их родителей  с методическими рекомендациями, новостями ЕГЭ и ЕРЭ по татарскому языку и татарской литературе;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в  марте  учащиеся 11, 12-х классов приняли участие в  пробном ЕГЭ по двум обязательным предметам, организованном МО и Н РТ. Сделан подробный анализ;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в ноябре 15 учителей приняли участие во Второй научно - практической конференции «Повышение роли экспертного сообщества в формировании республиканской оценки качества образования»,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в январе и феврале специалистами ИМЦ были организованы родительские собрания, где ознакомили с нормативно – правовыми документами по организации проведению ЕГЭ в 2014 году;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с января организованы обучающие семинары для учащихся, которые находились под риском неполучения аттестата и по предметам по выбору для всех желающих;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>
                <a:latin typeface="Arial" panose="020B0604020202020204" pitchFamily="34" charset="0"/>
              </a:rPr>
              <a:t>- в сентябре обучены 12 тьюторов,  в марте    - 19 экспертов  по предметам ЕГЭ на базе ГУ «РЦМКО», которые провели мастер – классы, семинар - практикумы, семинары обучающего характера  для учителей, информировали учащихся и их родителей</a:t>
            </a:r>
            <a:endParaRPr lang="ru-RU" sz="15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0963" b="436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0" y="5733256"/>
            <a:ext cx="1714500" cy="214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11560" y="404664"/>
            <a:ext cx="1714500" cy="2143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922517" y="5715"/>
            <a:ext cx="52072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342900"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Сравнительные результаты ЕГЭ </a:t>
            </a:r>
          </a:p>
          <a:p>
            <a:pPr indent="342900"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(средний балл по району)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825" y="908050"/>
          <a:ext cx="8642349" cy="540067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32117"/>
                <a:gridCol w="1429140"/>
                <a:gridCol w="749452"/>
                <a:gridCol w="641425"/>
                <a:gridCol w="648176"/>
                <a:gridCol w="684186"/>
                <a:gridCol w="681935"/>
                <a:gridCol w="643674"/>
                <a:gridCol w="735951"/>
                <a:gridCol w="738201"/>
                <a:gridCol w="627921"/>
                <a:gridCol w="630171"/>
              </a:tblGrid>
              <a:tr h="3239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3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 год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 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 год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23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23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23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23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7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7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407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7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7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62,3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7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93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  <a:tr h="379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Немецкий язык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555" marR="46555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95536" y="5715"/>
            <a:ext cx="80779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342900"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Сравнительные результаты ЕГЭ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(средний балл по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Кукморскому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району в 2013, 2014гг.)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0825" y="1052513"/>
          <a:ext cx="8569325" cy="532923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706945"/>
                <a:gridCol w="2082266"/>
                <a:gridCol w="1954127"/>
                <a:gridCol w="1825987"/>
              </a:tblGrid>
              <a:tr h="444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Разница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-4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45,3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-11,5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-16,6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60,8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-20,2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55,7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-13,1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68,1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55,2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-12,9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56,8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-10,1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ИКТ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72,1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-19,8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77,8</a:t>
                      </a:r>
                      <a:endParaRPr lang="ru-RU" sz="1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+21,8</a:t>
                      </a:r>
                      <a:endParaRPr lang="ru-RU" sz="1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54,1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-10,6</a:t>
                      </a:r>
                    </a:p>
                  </a:txBody>
                  <a:tcPr marL="68583" marR="68583" marT="0" marB="0" anchor="ctr"/>
                </a:tc>
              </a:tr>
              <a:tr h="4441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52,2</a:t>
                      </a: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-35,1</a:t>
                      </a:r>
                    </a:p>
                  </a:txBody>
                  <a:tcPr marL="68583" marR="68583" marT="0" marB="0" anchor="ctr"/>
                </a:tc>
              </a:tr>
            </a:tbl>
          </a:graphicData>
        </a:graphic>
      </p:graphicFrame>
      <p:sp>
        <p:nvSpPr>
          <p:cNvPr id="12358" name="Прямоугольник 3"/>
          <p:cNvSpPr>
            <a:spLocks noChangeArrowheads="1"/>
          </p:cNvSpPr>
          <p:nvPr/>
        </p:nvSpPr>
        <p:spPr bwMode="auto">
          <a:xfrm>
            <a:off x="1500188" y="5929313"/>
            <a:ext cx="6429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-324544" y="170268"/>
            <a:ext cx="9409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342900"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Сравнительные результаты ЕГЭ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342900"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(средний балл по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Кукморскому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 району и  РТ   в 2014 году)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1500188" y="5929313"/>
            <a:ext cx="6429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400">
                <a:latin typeface="Arial" panose="020B0604020202020204" pitchFamily="34" charset="0"/>
              </a:rPr>
              <a:t>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288" y="1341438"/>
          <a:ext cx="8497886" cy="496729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682944"/>
                <a:gridCol w="2065205"/>
                <a:gridCol w="1939833"/>
                <a:gridCol w="1809904"/>
              </a:tblGrid>
              <a:tr h="413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Кукмор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Разница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+5,1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ИКТ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-8,4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+13,4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  <a:tr h="4139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-13,8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-180528" y="188640"/>
            <a:ext cx="9233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0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выпускников ЕГЭ, не преодолевших минимальный порог </a:t>
            </a:r>
          </a:p>
          <a:p>
            <a:pPr algn="ctr">
              <a:defRPr/>
            </a:pPr>
            <a:r>
              <a:rPr lang="ru-RU" sz="20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ЕГЭ 2014 года в сравнении с 2013 годом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96941437"/>
              </p:ext>
            </p:extLst>
          </p:nvPr>
        </p:nvGraphicFramePr>
        <p:xfrm>
          <a:off x="285720" y="1047702"/>
          <a:ext cx="8496944" cy="5524570"/>
        </p:xfrm>
        <a:graphic>
          <a:graphicData uri="http://schemas.openxmlformats.org/drawingml/2006/table">
            <a:tbl>
              <a:tblPr/>
              <a:tblGrid>
                <a:gridCol w="893949"/>
                <a:gridCol w="1648496"/>
                <a:gridCol w="927140"/>
                <a:gridCol w="1048842"/>
                <a:gridCol w="1046629"/>
                <a:gridCol w="1035565"/>
                <a:gridCol w="962544"/>
                <a:gridCol w="933779"/>
              </a:tblGrid>
              <a:tr h="1008112"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Минимальный порог 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 ЕГЭ, получивших баллы ниже минимального 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учащихся, получивших баллы ниже минимального 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год 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Немецкий язык</a:t>
                      </a:r>
                    </a:p>
                  </a:txBody>
                  <a:tcPr marL="64915" marR="6491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сдав.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сдав.</a:t>
                      </a: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915" marR="6491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67544" y="19675"/>
            <a:ext cx="8229600" cy="114300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участников ЕГЭ, имеющих результат ниже допустимых минимальных баллов по предметам</a:t>
            </a:r>
            <a:endParaRPr lang="ru-RU" sz="24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5728070"/>
              </p:ext>
            </p:extLst>
          </p:nvPr>
        </p:nvGraphicFramePr>
        <p:xfrm>
          <a:off x="179513" y="1162674"/>
          <a:ext cx="8856983" cy="5588670"/>
        </p:xfrm>
        <a:graphic>
          <a:graphicData uri="http://schemas.openxmlformats.org/drawingml/2006/table">
            <a:tbl>
              <a:tblPr/>
              <a:tblGrid>
                <a:gridCol w="219595"/>
                <a:gridCol w="2613927"/>
                <a:gridCol w="675974"/>
                <a:gridCol w="377198"/>
                <a:gridCol w="369421"/>
                <a:gridCol w="396640"/>
                <a:gridCol w="311236"/>
                <a:gridCol w="428628"/>
                <a:gridCol w="357190"/>
                <a:gridCol w="500066"/>
                <a:gridCol w="571504"/>
                <a:gridCol w="357190"/>
                <a:gridCol w="357190"/>
                <a:gridCol w="357190"/>
                <a:gridCol w="964034"/>
              </a:tblGrid>
              <a:tr h="31110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18815" marR="18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Общеобразовательное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учреждение</a:t>
                      </a:r>
                    </a:p>
                  </a:txBody>
                  <a:tcPr marL="18815" marR="18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 участников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всего (выпускники)</a:t>
                      </a:r>
                    </a:p>
                  </a:txBody>
                  <a:tcPr marL="18815" marR="18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участников ЕГЭ, имеющих результат ниже минимальных баллов по предметам</a:t>
                      </a:r>
                    </a:p>
                  </a:txBody>
                  <a:tcPr marL="18815" marR="18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1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Информатика и ИКТ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обучающихся, получивших баллы ниже минимального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«Гимназия №1 им.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Ч.Т.Айтматова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Кукмор»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8,1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лицей им. А.М. Булатова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Кукмор»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5,3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№3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Кукмор»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№4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Кукмор»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 с. </a:t>
                      </a:r>
                      <a:r>
                        <a:rPr lang="ru-RU" sz="1200" kern="120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Нырты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«Гимназия с. Б.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Сардык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22,3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с. Байлангар»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 с. Лельвиж»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lang="tt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с. Нижняя Русь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с.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Нырья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18,8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д. Починок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Сутер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«СОШ с. Средний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Кумор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Вечерняя школа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5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387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8,3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8815" marR="18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854968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учителях, выпускники которых на государственной  итоговой аттестации  11-х, 12-х классов </a:t>
            </a:r>
            <a:r>
              <a:rPr lang="ru-RU" sz="1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преодолели минимального порога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пересдачи  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5489137"/>
              </p:ext>
            </p:extLst>
          </p:nvPr>
        </p:nvGraphicFramePr>
        <p:xfrm>
          <a:off x="357188" y="1124744"/>
          <a:ext cx="8358187" cy="5567372"/>
        </p:xfrm>
        <a:graphic>
          <a:graphicData uri="http://schemas.openxmlformats.org/drawingml/2006/table">
            <a:tbl>
              <a:tblPr/>
              <a:tblGrid>
                <a:gridCol w="2000250"/>
                <a:gridCol w="2500312"/>
                <a:gridCol w="785813"/>
                <a:gridCol w="1285875"/>
                <a:gridCol w="866775"/>
                <a:gridCol w="919162"/>
              </a:tblGrid>
              <a:tr h="380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учреждения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Стаж работы в должности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Квалификационная категория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уч-ся не преодолевших порог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 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Хайруллин Ильнар Рафкатович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«Гимназия №1 имени Ч.Т.Айтматова п.г.т.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Федоров Александр Витальевич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с.Средний Кумор»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СЗД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Леонтьев В.А.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«Гимназия с. Большой Сардек»  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Маняпов Алмаз Галимзянович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«Многопрофильный лицей им. А.М. Булатова п.г.т. Кукмор» 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Самигуллин Габдульфат Ахматгарифович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«СОШ№4 п.г.т.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Никитин Леонид Романович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Нырья»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Ярмухаметов Ильшат Миневакилович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№3 п.г.т.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Хисамиев Альфред Мунавирович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им. Р.И.Зарипова с. Байлянгар»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Фаляхов Дамир Хантимерович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пос.Ныртинского совхоза»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Никитин Леонид Романович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«Вечерняя сменная общеобразовательная школа»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Галимова Роза Викторовна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№3 п.г.т.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Махмутова Рамзия Равиловна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«Гимназия №1 имени Ч.Т.Айтматова п.г.т.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Аскарова Нурия А.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Гимназия с. Большой Сардек  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Сафаргалиева Фирая А.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Гимназия с. Большой Сардек  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Зайнеев Вячеслав Туктамышевич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Нырья»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Ганеева Назия Галимовна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Нижний Искубаш»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Тимофеева Валентина Петровна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с.Нижняя Русь»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Шафигуллина Равия Закиевна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«Гимназия с. Большой Сардек»  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Павлов Валерий Михайлович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Нырья»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Ермолаева Альбина Ильдусовна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д. Починок Сутер»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СЗД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Билалова Минзалия Миннахматовна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«Гимназия с. Большой Сардек»  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Галимова Роза Викторовна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№3 пгт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Степанов Петр Георгиевич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№4 пгт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Хайдарова Лариса Ахметовна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№3 пгт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Владимирова Татьяна Васильевна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Лельвиж»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СЗД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Аглямутдинова Гульнур Хасиловна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№3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Кукмор»</a:t>
                      </a: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389" marR="2138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Диаграмма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10768914"/>
              </p:ext>
            </p:extLst>
          </p:nvPr>
        </p:nvGraphicFramePr>
        <p:xfrm>
          <a:off x="827584" y="3501008"/>
          <a:ext cx="7416824" cy="2952328"/>
        </p:xfrm>
        <a:graphic>
          <a:graphicData uri="http://schemas.openxmlformats.org/presentationml/2006/ole">
            <p:oleObj spid="_x0000_s17426" name="Worksheet" r:id="rId3" imgW="5686425" imgH="2057603" progId="Excel.Sheet.8">
              <p:embed/>
            </p:oleObj>
          </a:graphicData>
        </a:graphic>
      </p:graphicFrame>
      <p:graphicFrame>
        <p:nvGraphicFramePr>
          <p:cNvPr id="17411" name="Диаграмма 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80006033"/>
              </p:ext>
            </p:extLst>
          </p:nvPr>
        </p:nvGraphicFramePr>
        <p:xfrm>
          <a:off x="827584" y="404664"/>
          <a:ext cx="7416824" cy="2808312"/>
        </p:xfrm>
        <a:graphic>
          <a:graphicData uri="http://schemas.openxmlformats.org/presentationml/2006/ole">
            <p:oleObj spid="_x0000_s17427" name="Worksheet" r:id="rId4" imgW="5667375" imgH="2086051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971600" y="260648"/>
            <a:ext cx="72698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Сведения о выпускниках, не получивших аттестат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478541"/>
              </p:ext>
            </p:extLst>
          </p:nvPr>
        </p:nvGraphicFramePr>
        <p:xfrm>
          <a:off x="179512" y="1052736"/>
          <a:ext cx="8784976" cy="503953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23592"/>
                <a:gridCol w="1317285"/>
                <a:gridCol w="812057"/>
                <a:gridCol w="738233"/>
                <a:gridCol w="625826"/>
                <a:gridCol w="1072112"/>
                <a:gridCol w="714624"/>
                <a:gridCol w="894512"/>
                <a:gridCol w="892224"/>
                <a:gridCol w="894511"/>
              </a:tblGrid>
              <a:tr h="48792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выпускников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получили аттестат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баллы ниже порогового уровня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8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русскому языку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математике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русскому языку и математике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9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кол-ва выпускников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кол-ва не получивших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кол-ва не получивших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кол-ва   не получивших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vert="vert270" horzOverflow="overflow"/>
                </a:tc>
              </a:tr>
              <a:tr h="620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3,6%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43,75%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43,75%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12,5%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</a:tr>
              <a:tr h="5322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</a:tr>
              <a:tr h="487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1,2%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5" marR="67215" marT="0" marB="0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118373"/>
            <a:ext cx="90334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342900" algn="ctr"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Количество участников ЕГЭ, имеющих результат ниже минимальных </a:t>
            </a:r>
          </a:p>
          <a:p>
            <a:pPr indent="342900" algn="ctr"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баллов по обязательным  предметам  в основные сроки (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a typeface="Times New Roman" pitchFamily="18" charset="0"/>
              </a:rPr>
              <a:t>без пересдачи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)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75221448"/>
              </p:ext>
            </p:extLst>
          </p:nvPr>
        </p:nvGraphicFramePr>
        <p:xfrm>
          <a:off x="251520" y="836712"/>
          <a:ext cx="8640960" cy="5527448"/>
        </p:xfrm>
        <a:graphic>
          <a:graphicData uri="http://schemas.openxmlformats.org/drawingml/2006/table">
            <a:tbl>
              <a:tblPr/>
              <a:tblGrid>
                <a:gridCol w="360040"/>
                <a:gridCol w="1981647"/>
                <a:gridCol w="794256"/>
                <a:gridCol w="794256"/>
                <a:gridCol w="794256"/>
                <a:gridCol w="794256"/>
                <a:gridCol w="785127"/>
                <a:gridCol w="803386"/>
                <a:gridCol w="805667"/>
                <a:gridCol w="728069"/>
              </a:tblGrid>
              <a:tr h="237026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40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 №1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МП лицей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Нижний Искубаш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 – Юмья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Мамашир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Яныль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Псяк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Село – Чура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Починок Кучук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Маскара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Каркаусь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Байлангар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Большой Сардык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Лельвиж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П.Сутер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Нырты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Сардек Баш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Нырья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Вечерка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51521" y="44624"/>
            <a:ext cx="87129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Фактические результаты участников ЕГЭ,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имеющих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результат ниже минимальных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баллов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 обязательным  предметам  </a:t>
            </a: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indent="342900" algn="ctr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основные сроки (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пересдачи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2485733"/>
              </p:ext>
            </p:extLst>
          </p:nvPr>
        </p:nvGraphicFramePr>
        <p:xfrm>
          <a:off x="179512" y="1124744"/>
          <a:ext cx="8712967" cy="5384224"/>
        </p:xfrm>
        <a:graphic>
          <a:graphicData uri="http://schemas.openxmlformats.org/drawingml/2006/table">
            <a:tbl>
              <a:tblPr/>
              <a:tblGrid>
                <a:gridCol w="360040"/>
                <a:gridCol w="1440160"/>
                <a:gridCol w="864096"/>
                <a:gridCol w="864096"/>
                <a:gridCol w="864096"/>
                <a:gridCol w="864096"/>
                <a:gridCol w="864096"/>
                <a:gridCol w="864096"/>
                <a:gridCol w="923988"/>
                <a:gridCol w="804203"/>
              </a:tblGrid>
              <a:tr h="396044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Гимназия №1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Яныль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 – Юмья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Починок Кучук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Маскара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П.Сутер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Б.Сардык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Байлангар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Каракусь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Нырья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Вечерка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0462046"/>
              </p:ext>
            </p:extLst>
          </p:nvPr>
        </p:nvGraphicFramePr>
        <p:xfrm>
          <a:off x="395536" y="1338532"/>
          <a:ext cx="8439555" cy="437648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76064"/>
                <a:gridCol w="2984374"/>
                <a:gridCol w="1463735"/>
                <a:gridCol w="1382417"/>
                <a:gridCol w="2032965"/>
              </a:tblGrid>
              <a:tr h="1608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Образовательное учреждение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 обучения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математике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Входил(а) ли в группу риска/ кол- во посещеных семинаров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</a:tr>
              <a:tr h="6240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№1 им.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Ч.Т.Айтматова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Кукмор»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</a:tr>
              <a:tr h="536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с. Б. Сардык»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</a:tr>
              <a:tr h="536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с. Б. Сардык»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</a:tr>
              <a:tr h="536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с. Б.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Сардык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</a:tr>
              <a:tr h="536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с.Нырья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60" marR="44760" marT="0" marB="0" horzOverflow="overflow"/>
                </a:tc>
              </a:tr>
            </a:tbl>
          </a:graphicData>
        </a:graphic>
      </p:graphicFrame>
      <p:sp>
        <p:nvSpPr>
          <p:cNvPr id="21550" name="Rectangle 1"/>
          <p:cNvSpPr>
            <a:spLocks noChangeArrowheads="1"/>
          </p:cNvSpPr>
          <p:nvPr/>
        </p:nvSpPr>
        <p:spPr bwMode="auto">
          <a:xfrm>
            <a:off x="467544" y="116632"/>
            <a:ext cx="84395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выпускниках, не получивших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02291365"/>
              </p:ext>
            </p:extLst>
          </p:nvPr>
        </p:nvGraphicFramePr>
        <p:xfrm>
          <a:off x="395536" y="1340768"/>
          <a:ext cx="8352928" cy="403244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92088"/>
                <a:gridCol w="2426094"/>
                <a:gridCol w="5134746"/>
              </a:tblGrid>
              <a:tr h="1131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</a:tr>
              <a:tr h="966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Хабибрахманов Алмаз Илдарович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«Многопрофильный лицей им. А.М.Булатова п.г.т. Кукмор»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</a:tr>
              <a:tr h="966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Сабирова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Гулия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Фанилевна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«Многопрофильный лицей им. А.М. Булатова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Кукмор»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</a:tr>
              <a:tr h="966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Шакиров Рифат Рафаэлович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</a:t>
                      </a: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Псяк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916" marR="53916" marT="0" marB="0" anchor="ctr" horzOverflow="overflow"/>
                </a:tc>
              </a:tr>
            </a:tbl>
          </a:graphicData>
        </a:graphic>
      </p:graphicFrame>
      <p:sp>
        <p:nvSpPr>
          <p:cNvPr id="22552" name="Rectangle 33"/>
          <p:cNvSpPr>
            <a:spLocks noChangeArrowheads="1"/>
          </p:cNvSpPr>
          <p:nvPr/>
        </p:nvSpPr>
        <p:spPr bwMode="auto">
          <a:xfrm>
            <a:off x="1403648" y="34482"/>
            <a:ext cx="61018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выпускниках, награжденных Республиканской медалью «За особые успехи в учении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0327968"/>
              </p:ext>
            </p:extLst>
          </p:nvPr>
        </p:nvGraphicFramePr>
        <p:xfrm>
          <a:off x="179512" y="1196752"/>
          <a:ext cx="8784976" cy="525658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04681"/>
                <a:gridCol w="2406718"/>
                <a:gridCol w="3294366"/>
                <a:gridCol w="1679211"/>
              </a:tblGrid>
              <a:tr h="13141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выпускников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награжденных обучающихся 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</a:tr>
              <a:tr h="13141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</a:tr>
              <a:tr h="13141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</a:tr>
              <a:tr h="13141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114" marR="47114" marT="0" marB="0" anchor="ctr" horzOverflow="overflow"/>
                </a:tc>
              </a:tr>
            </a:tbl>
          </a:graphicData>
        </a:graphic>
      </p:graphicFrame>
      <p:sp>
        <p:nvSpPr>
          <p:cNvPr id="23581" name="Rectangle 1"/>
          <p:cNvSpPr>
            <a:spLocks noChangeArrowheads="1"/>
          </p:cNvSpPr>
          <p:nvPr/>
        </p:nvSpPr>
        <p:spPr bwMode="auto">
          <a:xfrm>
            <a:off x="1187624" y="116632"/>
            <a:ext cx="66967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выпускников  награжденных медалью «За особые успехи в учении» 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5984" y="4462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Times New Roman"/>
              </a:rPr>
              <a:t>Количество лучших индивидуальных результатов (от 80 баллов и выше)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6833104"/>
              </p:ext>
            </p:extLst>
          </p:nvPr>
        </p:nvGraphicFramePr>
        <p:xfrm>
          <a:off x="251520" y="908720"/>
          <a:ext cx="8568953" cy="513846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707097"/>
                <a:gridCol w="1155916"/>
                <a:gridCol w="1155916"/>
                <a:gridCol w="1155916"/>
                <a:gridCol w="1155916"/>
                <a:gridCol w="1155916"/>
                <a:gridCol w="1082276"/>
              </a:tblGrid>
              <a:tr h="3049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лучших индивидуальных результатов (от 80 баллов и выше)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год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9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Участвовали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баллов и выше (чел)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баллов и выше (%от кол.уч.)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Участвовали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баллов и выше (чел)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баллов и выше (%от кол.уч.)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559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ИКТ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  <a:tr h="304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421" marR="67421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-27384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Times New Roman"/>
              </a:rPr>
              <a:t>Количество лучших индивидуальных результатов (от 80 баллов и выше)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7625551"/>
              </p:ext>
            </p:extLst>
          </p:nvPr>
        </p:nvGraphicFramePr>
        <p:xfrm>
          <a:off x="35499" y="401934"/>
          <a:ext cx="8928989" cy="6172292"/>
        </p:xfrm>
        <a:graphic>
          <a:graphicData uri="http://schemas.openxmlformats.org/drawingml/2006/table">
            <a:tbl>
              <a:tblPr/>
              <a:tblGrid>
                <a:gridCol w="2592286"/>
                <a:gridCol w="803390"/>
                <a:gridCol w="908241"/>
                <a:gridCol w="578900"/>
                <a:gridCol w="495032"/>
                <a:gridCol w="576856"/>
                <a:gridCol w="1155757"/>
                <a:gridCol w="910286"/>
                <a:gridCol w="908241"/>
              </a:tblGrid>
              <a:tr h="74042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ОУ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 выпускников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выпускников не допущенных к ГИА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сдавших ЕГЭ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сдавших ГВЭ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сдавших ЕГЭ + ГВЭ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выпускников награжденных Республикаской  медалью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претендентов на Российскую медаль 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участников, получивших 80 баллов и выше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09" marR="3809" marT="3809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96417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«Гимназия №1 имени Ч.Т. Айтматова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п.г.т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Кукмор»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9641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№2 им. А.М. Булатова п.г.т. Кукмор»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№3 п.г.т. Кукмор»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№4 п.г.т. Кукмор»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им.С.А.Ахтямова с.Манзарас»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Лубяны»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п.Ныртинского совхоза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 Чарли»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МБОУ СОШ с. Большой Кукмор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Гимназия с.Б.Сардек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721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им. Р.И.Зарипова с. Байлянгар»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Верхний Арбаш»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8162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им. Фасиля Ахметова с. Каркаусь»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с.Мамашир»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с.Маскара»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села Нижний Искубаш»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с.Олуяз»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b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« с. Псяк»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9802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им. Г.Г.Гарифуллина с. Сардек-Баш»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с.Село Чура»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8162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им.Г.Г.Гарифуллина с.Ядыгерь»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с.Яныль»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Лельвиж»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МОУ СОШ с. Нижняя Русь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с.Нырья»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с.Ошторма Юмья»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с. Починок Кучук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Починок Сутер»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«СОШ с. Средний Кумор»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Вечерняя школа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488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387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1904" marR="1904" marT="1904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3809" marR="3809" marT="3809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61425114"/>
              </p:ext>
            </p:extLst>
          </p:nvPr>
        </p:nvGraphicFramePr>
        <p:xfrm>
          <a:off x="539552" y="2420888"/>
          <a:ext cx="8208913" cy="144016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914463"/>
                <a:gridCol w="1979387"/>
                <a:gridCol w="2158323"/>
                <a:gridCol w="2156740"/>
              </a:tblGrid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 год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год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 horzOverflow="overflow"/>
                </a:tc>
              </a:tr>
            </a:tbl>
          </a:graphicData>
        </a:graphic>
      </p:graphicFrame>
      <p:sp>
        <p:nvSpPr>
          <p:cNvPr id="26644" name="Rectangle 71"/>
          <p:cNvSpPr>
            <a:spLocks noChangeArrowheads="1"/>
          </p:cNvSpPr>
          <p:nvPr/>
        </p:nvSpPr>
        <p:spPr bwMode="auto">
          <a:xfrm>
            <a:off x="1979712" y="404664"/>
            <a:ext cx="52200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100 балльных результатов  в 2012 - 2014 годах 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Гордость района</a:t>
            </a:r>
            <a:b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баллов по  физике, химии </a:t>
            </a:r>
          </a:p>
        </p:txBody>
      </p:sp>
      <p:sp>
        <p:nvSpPr>
          <p:cNvPr id="27651" name="Прямоугольник 6"/>
          <p:cNvSpPr>
            <a:spLocks noChangeArrowheads="1"/>
          </p:cNvSpPr>
          <p:nvPr/>
        </p:nvSpPr>
        <p:spPr bwMode="auto">
          <a:xfrm>
            <a:off x="3563888" y="2060848"/>
            <a:ext cx="53211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Хабибрахманов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Алмаз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Ильдарович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 2014 года  муниципального бюджетного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общеобразовательного 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«Многопрофильный лицей им. </a:t>
            </a:r>
            <a:r>
              <a:rPr lang="ru-RU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А.М.Булатова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Кукмор» </a:t>
            </a:r>
            <a:r>
              <a:rPr lang="ru-RU" sz="1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Кукморского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Республики Татарстан </a:t>
            </a:r>
          </a:p>
        </p:txBody>
      </p:sp>
      <p:sp>
        <p:nvSpPr>
          <p:cNvPr id="27652" name="Прямоугольник 8"/>
          <p:cNvSpPr>
            <a:spLocks noChangeArrowheads="1"/>
          </p:cNvSpPr>
          <p:nvPr/>
        </p:nvSpPr>
        <p:spPr bwMode="auto">
          <a:xfrm>
            <a:off x="373734" y="4797152"/>
            <a:ext cx="851132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Набрал 100 баллов на ЕГЭ по </a:t>
            </a:r>
            <a:r>
              <a:rPr lang="ru-RU" sz="14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(учитель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Маняпов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А.Г.).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набрал 100 баллов на ЕГЭ по </a:t>
            </a:r>
            <a:r>
              <a:rPr lang="ru-RU" sz="14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(учитель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Хисамиева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Н.М.).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t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2012 году Алмаз стал призером регионального этапа Всероссийской олимпиады школьников по физике, победителем муниципального этапа Всеросссийской олимпиады по английскому языку среди учащихся 9-11 классов, в 2013 году – победитель  муниципального этапа Всеросссийской олимпиады по химии, физики, призер республиканского тура Всеросссийской олимпиады по химии, 2014 году  - призер республиканского тура Всеросссийской олимпиады по физике.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  в Московский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технический институт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3" name="Picture 5" descr="C:\Users\59D3~1\AppData\Local\Temp\Rar$DI32.768\Хабибрахманов Алмаз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79" t="16400" r="24803" b="42650"/>
          <a:stretch>
            <a:fillRect/>
          </a:stretch>
        </p:blipFill>
        <p:spPr bwMode="auto">
          <a:xfrm>
            <a:off x="467544" y="1598476"/>
            <a:ext cx="2622255" cy="293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67544" y="12170"/>
            <a:ext cx="8229600" cy="582612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 общеобразовательных учреждений </a:t>
            </a:r>
            <a:br>
              <a:rPr lang="ru-RU" sz="1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двум обязательным предметам 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14335657"/>
              </p:ext>
            </p:extLst>
          </p:nvPr>
        </p:nvGraphicFramePr>
        <p:xfrm>
          <a:off x="179512" y="620688"/>
          <a:ext cx="8784973" cy="5725539"/>
        </p:xfrm>
        <a:graphic>
          <a:graphicData uri="http://schemas.openxmlformats.org/drawingml/2006/table">
            <a:tbl>
              <a:tblPr/>
              <a:tblGrid>
                <a:gridCol w="393536"/>
                <a:gridCol w="2188447"/>
                <a:gridCol w="374339"/>
                <a:gridCol w="431930"/>
                <a:gridCol w="441529"/>
                <a:gridCol w="441529"/>
                <a:gridCol w="422332"/>
                <a:gridCol w="508717"/>
                <a:gridCol w="547111"/>
                <a:gridCol w="566308"/>
                <a:gridCol w="626299"/>
                <a:gridCol w="460724"/>
                <a:gridCol w="460724"/>
                <a:gridCol w="460724"/>
                <a:gridCol w="460724"/>
              </a:tblGrid>
              <a:tr h="7614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ОУ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Ср.Балл (РУС)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Ср.Балл (РУС) Рейтинг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Ср.Балл (МАТ)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Ср.Балл (МАТ) Рейтинг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80 и более баллов (осн. предметы)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80 и более баллов (осн. предметы) Рейтинг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ниже порога (обязательные предметы)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ниже порога (обязательные предметы) Рейтинг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Суммарный рейтинг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в АТЕ в 2014г.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в АТЕ в 2013г.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в АТЕ в 2012г.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7332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332006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Лубяны"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57332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с.Псяк"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4745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Сардек-Баш"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1730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331002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"Многопрофильный лицей им. А.М. Булатова п.г.т. Кукмор"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2158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332025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Нижняя Русь"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331004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№4 п.г.т. Кукмор»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53,90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Село – Чура»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Маскара»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64317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Фасиля Ахметова с. Каркаусь»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5750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333001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 Гимназия №1 имени Ч.Т.Айтматова п.г.т. Кукмор"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332029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д. Починок-Сутер"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8452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334022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Г.Г. Гарифуллина с.Ядыгерь»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039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334023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Яныль» 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4745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Средний Кумор"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40,60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8452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331003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№3 п.г.т.Кукмор"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039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с.Олуяз"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039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Мамашир»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9144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имени Р.И. Зарипова с. Байлянгар»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039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332005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 "СОШ им. С. А. Ахтямова с.Манзарас"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235750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334009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 углубленным изучением отдельных предметов с. Большой Кукмор"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44745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332026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Нырья»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8452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332008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с.Чарли»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38,90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8452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332028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Починок-Кучук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332027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с.Ошторма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Юмья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039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332024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Лельвиж"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332007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пос. Ныртинского совхоза"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села Нижний Искубаш»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37,60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с. Большой Сардек»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59,40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с.Верхний Арбаш"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1730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331031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вечерняя (сменная) общеобразовательная школа п.г.т. Кукмор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70,00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866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им. Х.В.Вагапова с. Березняк" 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017" marR="5017" marT="5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Общеобразовательные учреждения, которые вошли в список «100 лучших школ Республики Татарстан»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 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 с. </a:t>
                      </a:r>
                      <a:r>
                        <a:rPr lang="ru-RU" dirty="0" err="1" smtClean="0"/>
                        <a:t>Яныль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«Многопрофильный лицей им. А.М.Булатова п.г.т. Кукмор»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 с. </a:t>
                      </a:r>
                      <a:r>
                        <a:rPr lang="ru-RU" dirty="0" err="1" smtClean="0"/>
                        <a:t>Манзарас</a:t>
                      </a:r>
                      <a:r>
                        <a:rPr lang="ru-RU" dirty="0" smtClean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№4 п.г.т. Кукмор»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МБОУ «СОШ №4 п.г.т. Кукмор»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Маскара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 с. </a:t>
                      </a:r>
                      <a:r>
                        <a:rPr lang="ru-RU" dirty="0" err="1" smtClean="0"/>
                        <a:t>Олыяз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Средний </a:t>
                      </a:r>
                      <a:r>
                        <a:rPr lang="ru-RU" baseline="0" dirty="0" err="1" smtClean="0"/>
                        <a:t>Кумор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Маскара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Сардек</a:t>
                      </a:r>
                      <a:r>
                        <a:rPr lang="ru-RU" baseline="0" dirty="0" smtClean="0"/>
                        <a:t> Баш»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Чарли»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Нижняя Русь»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Средний </a:t>
                      </a:r>
                      <a:r>
                        <a:rPr lang="ru-RU" baseline="0" dirty="0" err="1" smtClean="0"/>
                        <a:t>Кумор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Лубяны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Мамашир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Каркаусь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</a:t>
                      </a:r>
                      <a:r>
                        <a:rPr lang="ru-RU" baseline="0" dirty="0" smtClean="0"/>
                        <a:t> с. </a:t>
                      </a:r>
                      <a:r>
                        <a:rPr lang="ru-RU" baseline="0" dirty="0" err="1" smtClean="0"/>
                        <a:t>Сардек</a:t>
                      </a:r>
                      <a:r>
                        <a:rPr lang="ru-RU" baseline="0" dirty="0" smtClean="0"/>
                        <a:t> Баш»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720080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общеобразовательных учреждений района </a:t>
            </a:r>
            <a:br>
              <a:rPr lang="ru-RU" sz="1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средним баллам ЕГЭ в сравнении 2013, 2014 гг..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5842092"/>
              </p:ext>
            </p:extLst>
          </p:nvPr>
        </p:nvGraphicFramePr>
        <p:xfrm>
          <a:off x="107504" y="980728"/>
          <a:ext cx="8928993" cy="5478553"/>
        </p:xfrm>
        <a:graphic>
          <a:graphicData uri="http://schemas.openxmlformats.org/drawingml/2006/table">
            <a:tbl>
              <a:tblPr/>
              <a:tblGrid>
                <a:gridCol w="413593"/>
                <a:gridCol w="2949274"/>
                <a:gridCol w="954744"/>
                <a:gridCol w="923823"/>
                <a:gridCol w="873573"/>
                <a:gridCol w="1012726"/>
                <a:gridCol w="927687"/>
                <a:gridCol w="873573"/>
              </a:tblGrid>
              <a:tr h="1595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5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учреждение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 ЕГЭ 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 по ОУ 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 по району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 ЕГЭ 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 по ОУ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 по району 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Лубяны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56,57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69,1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« с.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Псяк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0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№1 имени Ч.Т. Айтматова п.г.т. Кукмор»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68,37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с.Село Чура»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60,3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Сардек-Баш»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67,94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59,3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8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№2 им. А.М. Булатова п.г.т. Кукмор»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59,1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с.Маскара»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70,53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59,1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МБОУ СОШ с.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Б.Кукмор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58,4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4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им.С.А.Ахтямова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с.Манзарас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№4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Кукмор»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67,97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57,6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0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Фасиля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Ахметова с.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Каркаусь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65,91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с.Ошторма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Юмья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61,14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0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Р.И.Зарипова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Байлянгар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0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им.Г.Г.Гарифуллина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с.Ядыгерь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62,24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54,9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СОШ с. Нижняя Русь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54,9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6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п.Ныртинского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совхоза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63,77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54,3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0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Верхний Арбаш»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53,4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№3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п.г.т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Кукмор»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с. Починок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Кучук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с.Яныль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Гимназия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с.Б.Сардек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51,6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с.Олуяз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73,14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с.Мамашир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71,25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Средний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Кумор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69,13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Починок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Сутер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60,47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с.Нырья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58,85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49,4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 Чарли»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70,17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9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села Нижний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Искубаш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61,32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Лельвиж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62,27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0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Вечерняя школа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46,45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6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Х. В.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Вагапова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с. Березняк»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64,38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41993" marR="41993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993" marR="41993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816355"/>
          <a:ext cx="8715435" cy="6041645"/>
        </p:xfrm>
        <a:graphic>
          <a:graphicData uri="http://schemas.openxmlformats.org/drawingml/2006/table">
            <a:tbl>
              <a:tblPr/>
              <a:tblGrid>
                <a:gridCol w="357189"/>
                <a:gridCol w="1315147"/>
                <a:gridCol w="295118"/>
                <a:gridCol w="289442"/>
                <a:gridCol w="295118"/>
                <a:gridCol w="289442"/>
                <a:gridCol w="289442"/>
                <a:gridCol w="287551"/>
                <a:gridCol w="287551"/>
                <a:gridCol w="295118"/>
                <a:gridCol w="287551"/>
                <a:gridCol w="295118"/>
                <a:gridCol w="287551"/>
                <a:gridCol w="289442"/>
                <a:gridCol w="295118"/>
                <a:gridCol w="295118"/>
                <a:gridCol w="289442"/>
                <a:gridCol w="317818"/>
                <a:gridCol w="295118"/>
                <a:gridCol w="287551"/>
                <a:gridCol w="289442"/>
                <a:gridCol w="312143"/>
                <a:gridCol w="287551"/>
                <a:gridCol w="295118"/>
                <a:gridCol w="295118"/>
                <a:gridCol w="295118"/>
              </a:tblGrid>
              <a:tr h="3789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Код ОУ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ОУ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Ср.Балл (РУС)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(РУС)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(МАТ)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(МАТ)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(ФИЗ)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(ФИЗ)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(ХИМ)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(ХИМ)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(БИО)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(БИО)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(ИСТ)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(ИСТ)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(ОБЩ)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(ОБЩ)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(ИКТ)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(ИКТ)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(ГЕО)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(ГЕО)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(ЛИТ)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(ЛИТ)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(АНГ)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(АНГ)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(ТАТ)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Ср.Балл (ТАТ) Рейтинг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333001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 Гимназия №1 имени Ч.Т.Айтматова п.г.т. Кукмор"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331002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"Многопрофильный лицей им. А.М. Булатова п.г.т. Кукмор"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48,80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73,9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63,6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57,6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331003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№3 п.г.т.Кукмор"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47,7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54,1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331004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№4 п.г.т. Кукмор»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53,90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332005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 "СОШ им. С. А. Ахтямова с.Манзарас"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332006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 Лубяны"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70,80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70,80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332007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пос. Ныртинского совхоза"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332008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с.Чарли»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38,90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8059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334009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 углубленным изучением отдельных предметов с. Большой Кукмор"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«Гимназия с. Большой Сардек»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51,1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имени Р.И. Зарипова с. Байлянгар»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им. Х.В.Вагапова с. Березняк"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с.Верхний Арбаш"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им. Фасиля Ахметова с. Каркаусь»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63,70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 Мамашир»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 Маскара»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70,80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43,20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села Нижний Искубаш»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37,60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с.Олуяз"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64,20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44,70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с.Псяк"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67,80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 Сардек-Баш"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70,90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 Село – Чура»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278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334022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им. Г.Г. Гарифуллина с.Ядыгерь»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334023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 Яныль» 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63,70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332024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 Лельвиж"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36,80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332025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 Нижняя Русь"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332026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 Нырья»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65,20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332027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«СОШ с.Ошторма Юмья»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42,00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332028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 Починок-Кучук"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332029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д. Починок-Сутер"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43,40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60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332030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МБОУ "СОШ с. Средний Кумор"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40,60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8059"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331031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МБОУ вечерняя (сменная) общеобразовательная школа 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53,10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33,50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45,5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976" marR="3976" marT="39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20" y="280931"/>
            <a:ext cx="8949804" cy="374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Рейтинг ОУ по результатам средних баллов ЕГЭ 2014 года по всем предметам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251520" y="0"/>
            <a:ext cx="8706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imes New Roman" pitchFamily="18" charset="0"/>
              </a:rPr>
              <a:t>Средний балл по итогам единого государственного экзамена 2013-2014 гг.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485411"/>
              </p:ext>
            </p:extLst>
          </p:nvPr>
        </p:nvGraphicFramePr>
        <p:xfrm>
          <a:off x="251520" y="332656"/>
          <a:ext cx="8706034" cy="6430883"/>
        </p:xfrm>
        <a:graphic>
          <a:graphicData uri="http://schemas.openxmlformats.org/drawingml/2006/table">
            <a:tbl>
              <a:tblPr/>
              <a:tblGrid>
                <a:gridCol w="375732"/>
                <a:gridCol w="1097867"/>
                <a:gridCol w="392333"/>
                <a:gridCol w="392333"/>
                <a:gridCol w="392333"/>
                <a:gridCol w="408934"/>
                <a:gridCol w="454310"/>
                <a:gridCol w="454310"/>
                <a:gridCol w="392333"/>
                <a:gridCol w="392333"/>
                <a:gridCol w="391780"/>
                <a:gridCol w="391780"/>
                <a:gridCol w="409487"/>
                <a:gridCol w="409487"/>
                <a:gridCol w="393441"/>
                <a:gridCol w="355811"/>
                <a:gridCol w="408382"/>
                <a:gridCol w="408382"/>
                <a:gridCol w="392333"/>
                <a:gridCol w="392333"/>
              </a:tblGrid>
              <a:tr h="202342"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Общеобразовательное учреждение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5139690" algn="ctr"/>
                          <a:tab pos="8592185" algn="l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Предметы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ЕГЭ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История </a:t>
                      </a:r>
                    </a:p>
                  </a:txBody>
                  <a:tcPr marL="34840" marR="348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9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40" marR="3484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40" marR="3484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45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КТГ № 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44,5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45,3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76,0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45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КСШ № 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70,5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44,2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73,9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63,6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57,6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КСШ № 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47,1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49,2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55,0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47,7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45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КСШ № 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53,9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45,5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45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Манзарас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41,4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45,0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71,7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69,0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Лубяны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70,8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70,8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46,3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71,0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Нырты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58,5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41,3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76,0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Чарлы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38,9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36,0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51,0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52,8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45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Б. Кукмор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42,3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45,5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65,0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Б. Сардек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59,4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35,3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36,3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51,1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41,0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Байлангар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47,5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Березняк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В. Арбаш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57,1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35,1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59,0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Каркаусь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63,7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Мамашир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57,3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49,3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Маскара 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70,8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43,2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62,3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Н. Искубаш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58,0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37,6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43,5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Олуяз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64,2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44,7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43,5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53,5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Псяк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77,3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75,0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73,0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Сардекбаш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70,9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56,6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58,0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Село Чура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47,4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Ядыгерь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66,0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49,1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49,3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Яныль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63,7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55,3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Лельвиж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36,8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39,0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38,5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49,3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Нижняя Русь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68,1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58,7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44,7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Нырья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65,2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48,2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Ошторма Юмья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55,4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42,0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53,5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Починок Кучук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54,7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53,2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Починок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Сутер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67,5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43,4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41,7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Средний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Кумор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66,1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40,6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43,5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29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Вечерка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53,1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33,5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33,0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40" marR="348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-36676"/>
            <a:ext cx="8715436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Средний балл по итогам единого государственного экзамена 2012-2014 гг.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9356640"/>
              </p:ext>
            </p:extLst>
          </p:nvPr>
        </p:nvGraphicFramePr>
        <p:xfrm>
          <a:off x="467544" y="337120"/>
          <a:ext cx="8238680" cy="6465241"/>
        </p:xfrm>
        <a:graphic>
          <a:graphicData uri="http://schemas.openxmlformats.org/drawingml/2006/table">
            <a:tbl>
              <a:tblPr/>
              <a:tblGrid>
                <a:gridCol w="381568"/>
                <a:gridCol w="913501"/>
                <a:gridCol w="382646"/>
                <a:gridCol w="382646"/>
                <a:gridCol w="382107"/>
                <a:gridCol w="382107"/>
                <a:gridCol w="382107"/>
                <a:gridCol w="382107"/>
                <a:gridCol w="383185"/>
                <a:gridCol w="383185"/>
                <a:gridCol w="381568"/>
                <a:gridCol w="383185"/>
                <a:gridCol w="383185"/>
                <a:gridCol w="382107"/>
                <a:gridCol w="382107"/>
                <a:gridCol w="381568"/>
                <a:gridCol w="381568"/>
                <a:gridCol w="382646"/>
                <a:gridCol w="382646"/>
                <a:gridCol w="442941"/>
              </a:tblGrid>
              <a:tr h="199983"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Общеобразовательное учреждение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Предметы ЕГЭ</a:t>
                      </a:r>
                    </a:p>
                  </a:txBody>
                  <a:tcPr marL="34895" marR="348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9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spc="-30">
                          <a:latin typeface="Times New Roman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spc="-3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Татарский язык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3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КТГ № 1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63,9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62,7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77,0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КСШ № 2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60,4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70,5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59,8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77,7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63,0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50,8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КСШ № 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67,4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54,1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47,4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62,0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КСШ № 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59,9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48,1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latin typeface="Times New Roman"/>
                          <a:ea typeface="Times New Roman"/>
                          <a:cs typeface="Times New Roman"/>
                        </a:rPr>
                        <a:t>Манзарас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56,6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Лубяны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85,0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Нырты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61,0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Чарлы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43,0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Б. Кукмор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74,4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76,0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Б.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  <a:cs typeface="Times New Roman"/>
                        </a:rPr>
                        <a:t>Сардек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53,9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54,5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91,0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46,0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Байлангар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56,0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85,0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Березняк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В. Арбаш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73,0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Каркаусь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57,0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59,0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Мамашир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Маскара 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Н. Искубаш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Олуяз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67,6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Псяк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58,0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83,0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Сардекбаш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59,0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Село Чура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59,4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Ядыгерь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58,3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78,0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Яныль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65,4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60,3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43,3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Лельвиж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65,4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Нижняя Русь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57,5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Нырья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50,6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61,4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49,3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44,5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50,5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55,0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Ошторма Юмья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62,4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61,3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Починок Кучук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54,2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45,0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Починок Сутер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50,1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70,2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52,9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44,0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Средний Кумор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60,3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602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Вечерка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45,5</a:t>
                      </a: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4F81BD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895" marR="348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ДЛЯ ОЦЕНКИ ДЕЯТЕЛЬНОСТИ ОРГАНОВ МЕСТНОГО САМОУПРАВЛЕНИЯ</a:t>
            </a:r>
            <a:endParaRPr lang="ru-RU" sz="18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63665538"/>
              </p:ext>
            </p:extLst>
          </p:nvPr>
        </p:nvGraphicFramePr>
        <p:xfrm>
          <a:off x="323528" y="1052736"/>
          <a:ext cx="8535863" cy="5382344"/>
        </p:xfrm>
        <a:graphic>
          <a:graphicData uri="http://schemas.openxmlformats.org/drawingml/2006/table">
            <a:tbl>
              <a:tblPr/>
              <a:tblGrid>
                <a:gridCol w="474215"/>
                <a:gridCol w="5436848"/>
                <a:gridCol w="597502"/>
                <a:gridCol w="522814"/>
                <a:gridCol w="518184"/>
                <a:gridCol w="492326"/>
                <a:gridCol w="493974"/>
              </a:tblGrid>
              <a:tr h="2446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32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Государственных (муниципальных) общеобразовательных учреждений, сдавших единый государственный экзамен по русскому языку и математике, в общей численности выпускников государственных (муниципальных) общеобразовательных учреждений, участвовавших в едином государственном экзамене по русскому языку и математике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3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участвовавших в едином государственном экзамене по русскому языку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3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сдавших единый государственный экзамен по русскому языку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3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участвовавших в едином государственном экзамене по математике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3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сдавших единый государственный экзамен по математике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9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участвовавших в едином государственном экзамене в городской местности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93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участвовавших в едином государственном экзамене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9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выпускников государственных (муниципальных) общеобразовательных учреждений, участвовавших в едином государственном экзамене в сельской местности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34" marR="6043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179512" y="-46548"/>
            <a:ext cx="8964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общеобразовательных учреждений района </a:t>
            </a:r>
          </a:p>
          <a:p>
            <a:pPr algn="ctr">
              <a:defRPr/>
            </a:pP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выполнения целевых ориентиров ЕГЭ в 2014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0811711"/>
              </p:ext>
            </p:extLst>
          </p:nvPr>
        </p:nvGraphicFramePr>
        <p:xfrm>
          <a:off x="395536" y="486956"/>
          <a:ext cx="8357106" cy="6254412"/>
        </p:xfrm>
        <a:graphic>
          <a:graphicData uri="http://schemas.openxmlformats.org/drawingml/2006/table">
            <a:tbl>
              <a:tblPr/>
              <a:tblGrid>
                <a:gridCol w="371603"/>
                <a:gridCol w="2660515"/>
                <a:gridCol w="972492"/>
                <a:gridCol w="1087137"/>
                <a:gridCol w="1332234"/>
                <a:gridCol w="1023885"/>
                <a:gridCol w="909240"/>
              </a:tblGrid>
              <a:tr h="6160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учреждение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 ЕГЭ, ЕРЭ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сдаваемых предметов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предметов по которым целевые ориентиры выполнены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anchor="ctr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выполненных целевых ориентиров, %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по району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Лубяны"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с.Псяк"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Маскара»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 Гимназия №1 имени Ч.Т.Айтматова п.г.т. Кукмор"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пос. Ныртинского совхоза"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с.Верхний Арбаш"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Сардек-Баш"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 "СОШ им. С. А. Ахтямова с.Манзарас"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имени Р.И. Зарипова с. Байлянгар»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3622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 углубленным изучением отдельных предметов с. Большой Кукмор"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Фасиля Ахметова с. Каркаусь»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"Многопрофильный лицей им. А.М. Булатова п.г.т. Кукмор"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№4 п.г.т. Кукмор»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№3 п.г.т.Кукмор"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«Гимназия с. Большой Сардек»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села Нижний Искубаш»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3844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Средний Кумор"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3622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вечерняя (сменная) общеобразовательная школа п.г.т. Кукмор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592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с.Олуяз"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2422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им. Г.Г. Гарифуллина с.Ядыгерь»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Лельвиж"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с.Ошторма Юмья»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92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Мамашир»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Село – Чура»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Нижняя Русь"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с. Починок-Кучук"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д. Починок-Сутер"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с.Чарли»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Яныль» 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12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«СОШ с. Нырья»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7" marR="2057" marT="2057" marB="0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539552" y="1988840"/>
            <a:ext cx="814387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средний балл  ЕГЭ выше только по 4 предметам по сравнению с РТ;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результат по району  ниже, чем результат района в 2013 году;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количество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стобалльных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результатов понизилось;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численность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ЕГЭ, получивших 80 баллов и более значительно уменьшилось.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64704"/>
            <a:ext cx="3242041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342900" algn="just"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Выводы: 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827584" y="908720"/>
            <a:ext cx="7632848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о ч е м у ?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учреждения не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 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это организованный в этом году строгий контроль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МО и Н РТ?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над чем задуматься…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2187</TotalTime>
  <Words>6628</Words>
  <Application>Microsoft Office PowerPoint</Application>
  <PresentationFormat>Экран (4:3)</PresentationFormat>
  <Paragraphs>3989</Paragraphs>
  <Slides>34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Тема Office</vt:lpstr>
      <vt:lpstr>Лист Microsoft Office Excel 97-2003</vt:lpstr>
      <vt:lpstr>Worksheet</vt:lpstr>
      <vt:lpstr>Слайд 1</vt:lpstr>
      <vt:lpstr>Слайд 2</vt:lpstr>
      <vt:lpstr>Слайд 3</vt:lpstr>
      <vt:lpstr>Слайд 4</vt:lpstr>
      <vt:lpstr>Слайд 5</vt:lpstr>
      <vt:lpstr>Мероприятия направленные на повышение результативности ЕГЭ</vt:lpstr>
      <vt:lpstr>Слайд 7</vt:lpstr>
      <vt:lpstr>Слайд 8</vt:lpstr>
      <vt:lpstr>Слайд 9</vt:lpstr>
      <vt:lpstr>Слайд 10</vt:lpstr>
      <vt:lpstr>Слайд 11</vt:lpstr>
      <vt:lpstr>Количество участников ЕГЭ, имеющих результат ниже допустимых минимальных баллов по предметам</vt:lpstr>
      <vt:lpstr>Сведения об учителях, выпускники которых на государственной  итоговой аттестации  11-х, 12-х классов  не преодолели минимального порога без пересдачи  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Гордость района  100 баллов по  физике, химии </vt:lpstr>
      <vt:lpstr>Рейтинг общеобразовательных учреждений  по двум обязательным предметам </vt:lpstr>
      <vt:lpstr>Общеобразовательные учреждения, которые вошли в список «100 лучших школ Республики Татарстан»</vt:lpstr>
      <vt:lpstr>Рейтинг общеобразовательных учреждений района  по средним баллам ЕГЭ в сравнении 2013, 2014 гг.. </vt:lpstr>
      <vt:lpstr>Слайд 28</vt:lpstr>
      <vt:lpstr>Слайд 29</vt:lpstr>
      <vt:lpstr>Слайд 30</vt:lpstr>
      <vt:lpstr>ПОКАЗАТЕЛИ ДЛЯ ОЦЕНКИ ДЕЯТЕЛЬНОСТИ ОРГАНОВ МЕСТНОГО САМОУПРАВЛЕНИЯ</vt:lpstr>
      <vt:lpstr>Слайд 32</vt:lpstr>
      <vt:lpstr>Слайд 33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Компьютер-12</cp:lastModifiedBy>
  <cp:revision>190</cp:revision>
  <dcterms:created xsi:type="dcterms:W3CDTF">2010-08-20T10:34:52Z</dcterms:created>
  <dcterms:modified xsi:type="dcterms:W3CDTF">2014-08-20T13:51:25Z</dcterms:modified>
</cp:coreProperties>
</file>